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09" r:id="rId6"/>
    <p:sldId id="378" r:id="rId7"/>
    <p:sldId id="413" r:id="rId8"/>
    <p:sldId id="414" r:id="rId9"/>
    <p:sldId id="320" r:id="rId10"/>
    <p:sldId id="411" r:id="rId11"/>
    <p:sldId id="398" r:id="rId12"/>
    <p:sldId id="305" r:id="rId13"/>
  </p:sldIdLst>
  <p:sldSz cx="12192000" cy="6858000"/>
  <p:notesSz cx="12192000" cy="6858000"/>
  <p:custDataLst>
    <p:tags r:id="rId17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0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930"/>
        <p:guide pos="21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notesSlide" Target="../notesSlides/notesSlide5.xml"/><Relationship Id="rId26" Type="http://schemas.openxmlformats.org/officeDocument/2006/relationships/slideLayout" Target="../slideLayouts/slideLayout5.xml"/><Relationship Id="rId25" Type="http://schemas.openxmlformats.org/officeDocument/2006/relationships/image" Target="../media/image35.png"/><Relationship Id="rId24" Type="http://schemas.openxmlformats.org/officeDocument/2006/relationships/image" Target="../media/image34.png"/><Relationship Id="rId23" Type="http://schemas.openxmlformats.org/officeDocument/2006/relationships/image" Target="../media/image33.png"/><Relationship Id="rId22" Type="http://schemas.openxmlformats.org/officeDocument/2006/relationships/image" Target="../media/image32.png"/><Relationship Id="rId21" Type="http://schemas.openxmlformats.org/officeDocument/2006/relationships/image" Target="../media/image31.png"/><Relationship Id="rId20" Type="http://schemas.openxmlformats.org/officeDocument/2006/relationships/image" Target="../media/image30.png"/><Relationship Id="rId2" Type="http://schemas.openxmlformats.org/officeDocument/2006/relationships/image" Target="../media/image2.png"/><Relationship Id="rId19" Type="http://schemas.openxmlformats.org/officeDocument/2006/relationships/image" Target="../media/image29.png"/><Relationship Id="rId18" Type="http://schemas.openxmlformats.org/officeDocument/2006/relationships/image" Target="../media/image28.png"/><Relationship Id="rId17" Type="http://schemas.openxmlformats.org/officeDocument/2006/relationships/image" Target="../media/image27.png"/><Relationship Id="rId16" Type="http://schemas.openxmlformats.org/officeDocument/2006/relationships/image" Target="../media/image26.png"/><Relationship Id="rId15" Type="http://schemas.openxmlformats.org/officeDocument/2006/relationships/image" Target="../media/image25.png"/><Relationship Id="rId14" Type="http://schemas.openxmlformats.org/officeDocument/2006/relationships/image" Target="../media/image24.png"/><Relationship Id="rId13" Type="http://schemas.openxmlformats.org/officeDocument/2006/relationships/image" Target="../media/image23.png"/><Relationship Id="rId12" Type="http://schemas.openxmlformats.org/officeDocument/2006/relationships/image" Target="../media/image22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5.xml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5150" y="1447800"/>
            <a:ext cx="11209020" cy="10426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Paths-over-Graph: Knowledge Graph Empowered Large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Language Model Reasoning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——WWW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33800" y="5095240"/>
            <a:ext cx="4310380" cy="4121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dirty="0" err="1"/>
              <a:t>Code:</a:t>
            </a:r>
            <a:r>
              <a:rPr lang="en-US" altLang="zh-CN" dirty="0"/>
              <a:t>https://github.com/SteveTANTAN/PoG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24000" y="2514600"/>
            <a:ext cx="9181465" cy="2435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89090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10200" y="1905000"/>
            <a:ext cx="6322695" cy="9118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/>
              <a:t>1) </a:t>
            </a:r>
            <a:r>
              <a:rPr lang="en-US" altLang="zh-CN" b="1" dirty="0">
                <a:solidFill>
                  <a:schemeClr val="tx1"/>
                </a:solidFill>
              </a:rPr>
              <a:t>Multi-hop reasoning</a:t>
            </a:r>
            <a:r>
              <a:rPr lang="en-US" altLang="zh-CN" dirty="0">
                <a:solidFill>
                  <a:schemeClr val="tx1"/>
                </a:solidFill>
              </a:rPr>
              <a:t> problem. Focusing on one-hop neighbors can result in plausible </a:t>
            </a:r>
            <a:r>
              <a:rPr lang="en-US" altLang="zh-CN" dirty="0">
                <a:solidFill>
                  <a:schemeClr val="tx1"/>
                </a:solidFill>
              </a:rPr>
              <a:t>but incorrect answers and prematurely exclude correct ones.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410200" y="3276600"/>
            <a:ext cx="6057900" cy="992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en-US" altLang="zh-CN" dirty="0">
                <a:sym typeface="+mn-ea"/>
              </a:rPr>
              <a:t>2) </a:t>
            </a:r>
            <a:r>
              <a:rPr lang="en-US" altLang="zh-CN" b="1" dirty="0">
                <a:sym typeface="+mn-ea"/>
              </a:rPr>
              <a:t>Multi-entity </a:t>
            </a:r>
            <a:r>
              <a:rPr lang="en-US" altLang="zh-CN" dirty="0">
                <a:sym typeface="+mn-ea"/>
              </a:rPr>
              <a:t>question. </a:t>
            </a:r>
            <a:r>
              <a:rPr lang="en-US" altLang="zh-CN" dirty="0">
                <a:solidFill>
                  <a:schemeClr val="tx1"/>
                </a:solidFill>
              </a:rPr>
              <a:t>Existing work typically explores KG for each topic entity independently.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410200" y="4495800"/>
            <a:ext cx="6346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altLang="zh-CN" dirty="0">
                <a:sym typeface="+mn-ea"/>
              </a:rPr>
              <a:t>3) </a:t>
            </a:r>
            <a:r>
              <a:rPr lang="en-US" altLang="zh-CN" b="1"/>
              <a:t>Utilizing graph structure</a:t>
            </a:r>
            <a:r>
              <a:rPr lang="en-US" altLang="zh-CN"/>
              <a:t>. Existing methods often overlook the inherent graph structures when processing retrieved subgraphs.</a:t>
            </a:r>
            <a:endParaRPr lang="en-US" altLang="zh-CN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295400"/>
            <a:ext cx="3808730" cy="5250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48387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625" y="1447800"/>
            <a:ext cx="10693400" cy="520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1752600"/>
            <a:ext cx="1060704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1965960"/>
            <a:ext cx="1315085" cy="3390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720" y="2623820"/>
            <a:ext cx="1512570" cy="29146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7000" y="2590800"/>
            <a:ext cx="737235" cy="30988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010" y="3234055"/>
            <a:ext cx="1985010" cy="2984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475" y="3743960"/>
            <a:ext cx="2475230" cy="3238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3743960"/>
            <a:ext cx="1161415" cy="3321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6800" y="4343400"/>
            <a:ext cx="3054985" cy="30924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4000" y="1903730"/>
            <a:ext cx="5966460" cy="4076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3840" y="2438400"/>
            <a:ext cx="3436620" cy="3200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0" y="3048000"/>
            <a:ext cx="3779520" cy="32004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000" y="5715000"/>
            <a:ext cx="1402080" cy="312420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28800" y="5740400"/>
            <a:ext cx="5814695" cy="3048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0000" y="5707380"/>
            <a:ext cx="4312920" cy="32004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0" y="3716020"/>
            <a:ext cx="1684020" cy="28194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748655" y="3587750"/>
            <a:ext cx="6258560" cy="7607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/>
              <a:t>                         </a:t>
            </a:r>
            <a:r>
              <a:rPr lang="en-US" altLang="zh-CN" sz="2400"/>
              <a:t>as the sets of </a:t>
            </a:r>
            <a:r>
              <a:rPr lang="en-US" altLang="zh-CN" sz="2000"/>
              <a:t>short textual descriptions for each entity </a:t>
            </a:r>
            <a:r>
              <a:rPr lang="zh-CN" altLang="en-US" sz="2000"/>
              <a:t>𝑒</a:t>
            </a:r>
            <a:r>
              <a:rPr lang="en-US" altLang="zh-CN" sz="2000"/>
              <a:t>∈ E and each relation </a:t>
            </a:r>
            <a:r>
              <a:rPr lang="zh-CN" altLang="en-US" sz="2000"/>
              <a:t>𝑟</a:t>
            </a:r>
            <a:r>
              <a:rPr lang="en-US" altLang="zh-CN" sz="2000"/>
              <a:t>∈ R</a:t>
            </a:r>
            <a:endParaRPr lang="en-US" altLang="zh-CN" sz="200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76600" y="3230245"/>
            <a:ext cx="906780" cy="29718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06475" y="4876800"/>
            <a:ext cx="1127125" cy="39814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53640" y="4888230"/>
            <a:ext cx="757555" cy="383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5355" y="1610360"/>
            <a:ext cx="7940040" cy="5314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5355" y="2771140"/>
            <a:ext cx="3142615" cy="43307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0" y="2138680"/>
            <a:ext cx="4100830" cy="47180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5355" y="4724400"/>
            <a:ext cx="5760720" cy="47498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0600" y="5372100"/>
            <a:ext cx="3655060" cy="4572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05200" y="3352800"/>
            <a:ext cx="713105" cy="53530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75355" y="4085590"/>
            <a:ext cx="3546475" cy="3733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6"/>
          <a:srcRect r="6780"/>
          <a:stretch>
            <a:fillRect/>
          </a:stretch>
        </p:blipFill>
        <p:spPr>
          <a:xfrm>
            <a:off x="657225" y="1017905"/>
            <a:ext cx="1957070" cy="565277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9000" y="4038600"/>
            <a:ext cx="2321560" cy="4387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1676400"/>
            <a:ext cx="9053830" cy="45599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9040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676400"/>
            <a:ext cx="5761990" cy="441134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000" y="1752600"/>
            <a:ext cx="5165725" cy="39681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2343150"/>
            <a:ext cx="6017260" cy="284162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2341245"/>
            <a:ext cx="5598795" cy="2914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宽屏</PresentationFormat>
  <Paragraphs>214</Paragraphs>
  <Slides>10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BatangChe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475</cp:revision>
  <dcterms:created xsi:type="dcterms:W3CDTF">2023-09-17T03:47:00Z</dcterms:created>
  <dcterms:modified xsi:type="dcterms:W3CDTF">2025-09-29T04:05:05Z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2023-09-27T16:00:00Z</vt:filetime>
  </property>
  <property fmtid="{D5CDD505-2E9C-101B-9397-08002B2CF9AE}" pid="5" name="ICV">
    <vt:lpwstr>67510F68E3064DBD936EECFD77DBFFE6_13</vt:lpwstr>
  </property>
  <property fmtid="{D5CDD505-2E9C-101B-9397-08002B2CF9AE}" pid="6" name="KSOProductBuildVer">
    <vt:lpwstr>2052-12.1.0.22529</vt:lpwstr>
  </property>
</Properties>
</file>